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0" r:id="rId1"/>
  </p:sldMasterIdLst>
  <p:sldIdLst>
    <p:sldId id="256" r:id="rId2"/>
    <p:sldId id="262" r:id="rId3"/>
    <p:sldId id="257" r:id="rId4"/>
    <p:sldId id="263" r:id="rId5"/>
    <p:sldId id="269" r:id="rId6"/>
    <p:sldId id="271" r:id="rId7"/>
    <p:sldId id="268" r:id="rId8"/>
    <p:sldId id="272" r:id="rId9"/>
    <p:sldId id="265" r:id="rId10"/>
    <p:sldId id="260" r:id="rId11"/>
    <p:sldId id="267" r:id="rId12"/>
    <p:sldId id="266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Kiểu Trung bình 2 - Màu chủ đề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êu đề Bản chiế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vi-VN"/>
              <a:t>Bấm để chỉnh sửa kiểu tiêu đề phụ của Bản cái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CCA8-F833-4054-9255-6F5E4F3B5B5D}" type="datetimeFigureOut">
              <a:rPr lang="en-US" smtClean="0"/>
              <a:t>1/28/2021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2B814-11DC-4A89-BDF0-E8FEAFFC58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8474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êu đề và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CCA8-F833-4054-9255-6F5E4F3B5B5D}" type="datetimeFigureOut">
              <a:rPr lang="en-US" smtClean="0"/>
              <a:t>1/28/2021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2B814-11DC-4A89-BDF0-E8FEAFFC58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4474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ích dẫn cùng với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CCA8-F833-4054-9255-6F5E4F3B5B5D}" type="datetimeFigureOut">
              <a:rPr lang="en-US" smtClean="0"/>
              <a:t>1/28/2021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2B814-11DC-4A89-BDF0-E8FEAFFC58AE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471748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anh Thiế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CCA8-F833-4054-9255-6F5E4F3B5B5D}" type="datetimeFigureOut">
              <a:rPr lang="en-US" smtClean="0"/>
              <a:t>1/28/2021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2B814-11DC-4A89-BDF0-E8FEAFFC58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5823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ích dẫn Danh Thiế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CCA8-F833-4054-9255-6F5E4F3B5B5D}" type="datetimeFigureOut">
              <a:rPr lang="en-US" smtClean="0"/>
              <a:t>1/28/2021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2B814-11DC-4A89-BDF0-E8FEAFFC58AE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098057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Đúng hoặc Sa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CCA8-F833-4054-9255-6F5E4F3B5B5D}" type="datetimeFigureOut">
              <a:rPr lang="en-US" smtClean="0"/>
              <a:t>1/28/2021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2B814-11DC-4A89-BDF0-E8FEAFFC58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05358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êu đề và Văn bản Dọ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CCA8-F833-4054-9255-6F5E4F3B5B5D}" type="datetimeFigureOut">
              <a:rPr lang="en-US" smtClean="0"/>
              <a:t>1/28/2021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2B814-11DC-4A89-BDF0-E8FEAFFC58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27773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êu đề Dọc và Văn bả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CCA8-F833-4054-9255-6F5E4F3B5B5D}" type="datetimeFigureOut">
              <a:rPr lang="en-US" smtClean="0"/>
              <a:t>1/28/2021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2B814-11DC-4A89-BDF0-E8FEAFFC58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2032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êu đề và Nộ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CCA8-F833-4054-9255-6F5E4F3B5B5D}" type="datetimeFigureOut">
              <a:rPr lang="en-US" smtClean="0"/>
              <a:t>1/28/2021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2B814-11DC-4A89-BDF0-E8FEAFFC58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3781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Đầu trang của Phầ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CCA8-F833-4054-9255-6F5E4F3B5B5D}" type="datetimeFigureOut">
              <a:rPr lang="en-US" smtClean="0"/>
              <a:t>1/28/2021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2B814-11DC-4A89-BDF0-E8FEAFFC58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3178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Hai Nộ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CCA8-F833-4054-9255-6F5E4F3B5B5D}" type="datetimeFigureOut">
              <a:rPr lang="en-US" smtClean="0"/>
              <a:t>1/28/2021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2B814-11DC-4A89-BDF0-E8FEAFFC58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7058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hép so sán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CCA8-F833-4054-9255-6F5E4F3B5B5D}" type="datetimeFigureOut">
              <a:rPr lang="en-US" smtClean="0"/>
              <a:t>1/28/2021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2B814-11DC-4A89-BDF0-E8FEAFFC58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9272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hỉ Tiêu đê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CCA8-F833-4054-9255-6F5E4F3B5B5D}" type="datetimeFigureOut">
              <a:rPr lang="en-US" smtClean="0"/>
              <a:t>1/28/2021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2B814-11DC-4A89-BDF0-E8FEAFFC58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4605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rố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CCA8-F833-4054-9255-6F5E4F3B5B5D}" type="datetimeFigureOut">
              <a:rPr lang="en-US" smtClean="0"/>
              <a:t>1/28/2021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2B814-11DC-4A89-BDF0-E8FEAFFC58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7714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Nội dung với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CCA8-F833-4054-9255-6F5E4F3B5B5D}" type="datetimeFigureOut">
              <a:rPr lang="en-US" smtClean="0"/>
              <a:t>1/28/2021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2B814-11DC-4A89-BDF0-E8FEAFFC58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8056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̉nh với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vi-VN"/>
              <a:t>Bấm biểu tượng để thêm hình ảnh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CCA8-F833-4054-9255-6F5E4F3B5B5D}" type="datetimeFigureOut">
              <a:rPr lang="en-US" smtClean="0"/>
              <a:t>1/28/2021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2B814-11DC-4A89-BDF0-E8FEAFFC58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4363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C3CCA8-F833-4054-9255-6F5E4F3B5B5D}" type="datetimeFigureOut">
              <a:rPr lang="en-US" smtClean="0"/>
              <a:t>1/28/2021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FE82B814-11DC-4A89-BDF0-E8FEAFFC58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4507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1" r:id="rId1"/>
    <p:sldLayoutId id="2147483822" r:id="rId2"/>
    <p:sldLayoutId id="2147483823" r:id="rId3"/>
    <p:sldLayoutId id="2147483824" r:id="rId4"/>
    <p:sldLayoutId id="2147483825" r:id="rId5"/>
    <p:sldLayoutId id="2147483826" r:id="rId6"/>
    <p:sldLayoutId id="2147483827" r:id="rId7"/>
    <p:sldLayoutId id="2147483828" r:id="rId8"/>
    <p:sldLayoutId id="2147483829" r:id="rId9"/>
    <p:sldLayoutId id="2147483830" r:id="rId10"/>
    <p:sldLayoutId id="2147483831" r:id="rId11"/>
    <p:sldLayoutId id="2147483832" r:id="rId12"/>
    <p:sldLayoutId id="2147483833" r:id="rId13"/>
    <p:sldLayoutId id="2147483834" r:id="rId14"/>
    <p:sldLayoutId id="2147483835" r:id="rId15"/>
    <p:sldLayoutId id="214748383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êu đề phụ 2">
            <a:extLst>
              <a:ext uri="{FF2B5EF4-FFF2-40B4-BE49-F238E27FC236}">
                <a16:creationId xmlns:a16="http://schemas.microsoft.com/office/drawing/2014/main" id="{4F69CFCC-A484-4075-A69E-1FEDD9D498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2784095"/>
            <a:ext cx="12192000" cy="2282855"/>
          </a:xfrm>
        </p:spPr>
        <p:txBody>
          <a:bodyPr>
            <a:noAutofit/>
          </a:bodyPr>
          <a:lstStyle/>
          <a:p>
            <a:pPr algn="ctr"/>
            <a:r>
              <a:rPr lang="en-US" sz="3000" u="sng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sz="3000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u="sng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r>
              <a:rPr lang="en-US" sz="3000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algn="ctr"/>
            <a:r>
              <a:rPr lang="en-US" sz="3500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THIẾT KẾ, XÂY DỰNG VIDEO STREAMING SERVER, </a:t>
            </a:r>
          </a:p>
          <a:p>
            <a:pPr algn="ctr"/>
            <a:r>
              <a:rPr lang="en-US" sz="3500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HỖ TRỢ VIDEO CALL ĐA NỀN TẢNG</a:t>
            </a:r>
          </a:p>
        </p:txBody>
      </p:sp>
      <p:sp>
        <p:nvSpPr>
          <p:cNvPr id="8" name="Hình chữ nhật 7">
            <a:extLst>
              <a:ext uri="{FF2B5EF4-FFF2-40B4-BE49-F238E27FC236}">
                <a16:creationId xmlns:a16="http://schemas.microsoft.com/office/drawing/2014/main" id="{AE6991ED-26C3-4CA1-9161-B216FB76BBDD}"/>
              </a:ext>
            </a:extLst>
          </p:cNvPr>
          <p:cNvSpPr/>
          <p:nvPr/>
        </p:nvSpPr>
        <p:spPr>
          <a:xfrm>
            <a:off x="4135079" y="1801265"/>
            <a:ext cx="3921843" cy="55399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000" b="1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ĐỒ ÁN TỐT NGHIỆP</a:t>
            </a:r>
            <a:endParaRPr lang="en-US" sz="3000" b="1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11" name="Hình chữ nhật 10">
            <a:extLst>
              <a:ext uri="{FF2B5EF4-FFF2-40B4-BE49-F238E27FC236}">
                <a16:creationId xmlns:a16="http://schemas.microsoft.com/office/drawing/2014/main" id="{5368C72E-B597-402A-A3B9-F1BCC79F2B08}"/>
              </a:ext>
            </a:extLst>
          </p:cNvPr>
          <p:cNvSpPr/>
          <p:nvPr/>
        </p:nvSpPr>
        <p:spPr>
          <a:xfrm>
            <a:off x="0" y="96981"/>
            <a:ext cx="12192000" cy="1200329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</a:t>
            </a:r>
            <a:r>
              <a:rPr lang="vi-VN" b="1" dirty="0">
                <a:solidFill>
                  <a:schemeClr val="bg1"/>
                </a:solidFill>
                <a:cs typeface="Arial" panose="020B0604020202020204" pitchFamily="34" charset="0"/>
              </a:rPr>
              <a:t>Ư</a:t>
            </a: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ỜNG ĐẠI HỌC BÁCH KHOA HÀ NỘI</a:t>
            </a:r>
            <a:b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b="1" i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Viện</a:t>
            </a:r>
            <a:r>
              <a:rPr lang="en-US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i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Điện</a:t>
            </a:r>
            <a:r>
              <a:rPr lang="en-US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i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tử</a:t>
            </a:r>
            <a:r>
              <a:rPr lang="en-US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- </a:t>
            </a:r>
            <a:r>
              <a:rPr lang="en-US" b="1" i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Viễn</a:t>
            </a:r>
            <a:r>
              <a:rPr lang="en-US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i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thông</a:t>
            </a:r>
            <a:br>
              <a:rPr lang="en-US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b="1" i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Bộ</a:t>
            </a:r>
            <a:r>
              <a:rPr lang="en-US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i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môn</a:t>
            </a:r>
            <a:r>
              <a:rPr lang="en-US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i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Kỹ</a:t>
            </a:r>
            <a:r>
              <a:rPr lang="en-US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i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thuật</a:t>
            </a:r>
            <a:r>
              <a:rPr lang="en-US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i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điện</a:t>
            </a:r>
            <a:r>
              <a:rPr lang="en-US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i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tử</a:t>
            </a:r>
            <a:r>
              <a:rPr lang="en-US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- </a:t>
            </a:r>
            <a:r>
              <a:rPr lang="en-US" b="1" i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Kỹ</a:t>
            </a:r>
            <a:r>
              <a:rPr lang="en-US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i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thuật</a:t>
            </a:r>
            <a:r>
              <a:rPr lang="en-US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i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máy</a:t>
            </a:r>
            <a:r>
              <a:rPr lang="en-US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i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tính</a:t>
            </a:r>
            <a:endParaRPr lang="en-US" b="1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dirty="0"/>
          </a:p>
        </p:txBody>
      </p:sp>
      <p:pic>
        <p:nvPicPr>
          <p:cNvPr id="12" name="Picture 3">
            <a:extLst>
              <a:ext uri="{FF2B5EF4-FFF2-40B4-BE49-F238E27FC236}">
                <a16:creationId xmlns:a16="http://schemas.microsoft.com/office/drawing/2014/main" id="{2CA0292B-6416-4704-BFC1-69DA5F9E7F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4541" y="238951"/>
            <a:ext cx="613317" cy="916388"/>
          </a:xfrm>
          <a:prstGeom prst="rect">
            <a:avLst/>
          </a:prstGeom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B5C675C5-6E9E-432C-B07D-9384A5D4DD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2078" y="238726"/>
            <a:ext cx="689786" cy="916613"/>
          </a:xfrm>
          <a:prstGeom prst="rect">
            <a:avLst/>
          </a:prstGeom>
        </p:spPr>
      </p:pic>
      <p:sp>
        <p:nvSpPr>
          <p:cNvPr id="14" name="Hình chữ nhật 13">
            <a:extLst>
              <a:ext uri="{FF2B5EF4-FFF2-40B4-BE49-F238E27FC236}">
                <a16:creationId xmlns:a16="http://schemas.microsoft.com/office/drawing/2014/main" id="{B7275E51-2239-4EF1-9813-05826C5BEF1D}"/>
              </a:ext>
            </a:extLst>
          </p:cNvPr>
          <p:cNvSpPr/>
          <p:nvPr/>
        </p:nvSpPr>
        <p:spPr>
          <a:xfrm>
            <a:off x="517205" y="5370616"/>
            <a:ext cx="492993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Giảng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</a:t>
            </a:r>
            <a:r>
              <a:rPr lang="vi-V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ớng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dẫn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TS.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Phạm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Doãn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Tĩnh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Hình chữ nhật 14">
            <a:extLst>
              <a:ext uri="{FF2B5EF4-FFF2-40B4-BE49-F238E27FC236}">
                <a16:creationId xmlns:a16="http://schemas.microsoft.com/office/drawing/2014/main" id="{0146AF1A-7F76-49EA-A9ED-911BD57A1C64}"/>
              </a:ext>
            </a:extLst>
          </p:cNvPr>
          <p:cNvSpPr/>
          <p:nvPr/>
        </p:nvSpPr>
        <p:spPr>
          <a:xfrm>
            <a:off x="517205" y="5858948"/>
            <a:ext cx="514217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t"/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Sinh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Vũ Hồng Việt    20145255</a:t>
            </a:r>
          </a:p>
        </p:txBody>
      </p:sp>
    </p:spTree>
    <p:extLst>
      <p:ext uri="{BB962C8B-B14F-4D97-AF65-F5344CB8AC3E}">
        <p14:creationId xmlns:p14="http://schemas.microsoft.com/office/powerpoint/2010/main" val="2262705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7C7E3668-26B7-40C4-ABE2-C1D1EAAE93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35" y="43341"/>
            <a:ext cx="8596668" cy="657138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Định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hướng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tương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lại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A7A90488-E513-478B-9F2F-201CC4649B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4662" y="934939"/>
            <a:ext cx="5821337" cy="57762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4.1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Hoàn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thiện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Tx/>
              <a:buChar char="-"/>
            </a:pPr>
            <a:r>
              <a:rPr lang="en-US" sz="20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Vấn</a:t>
            </a:r>
            <a:r>
              <a:rPr lang="en-US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còn</a:t>
            </a:r>
            <a:r>
              <a:rPr lang="en-US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hạn</a:t>
            </a:r>
            <a:r>
              <a:rPr lang="en-US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chế</a:t>
            </a:r>
            <a:endParaRPr lang="en-US" sz="20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Chậm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hiển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thị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thời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gian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indent="0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Audio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lệch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so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video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nhiều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indent="0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FPS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còn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thấp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Chất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lượng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âm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thanh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chưa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cao</a:t>
            </a:r>
            <a:endParaRPr 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lúc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thì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nóng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máy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-&gt;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yêu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cầu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cứng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cao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Tx/>
              <a:buChar char="-"/>
            </a:pPr>
            <a:r>
              <a:rPr lang="en-US" sz="20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Định</a:t>
            </a:r>
            <a:r>
              <a:rPr lang="en-US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hướng</a:t>
            </a:r>
            <a:r>
              <a:rPr lang="en-US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hoàn</a:t>
            </a:r>
            <a:r>
              <a:rPr lang="en-US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thiện</a:t>
            </a:r>
            <a:r>
              <a:rPr lang="en-US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r>
              <a:rPr lang="en-US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tương</a:t>
            </a:r>
            <a:r>
              <a:rPr lang="en-US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lai</a:t>
            </a:r>
            <a:endParaRPr lang="en-US" sz="20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Cải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thiện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chất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lượng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âm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thanh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</a:p>
          <a:p>
            <a:pPr marL="0" indent="0">
              <a:buNone/>
            </a:pP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chỉnh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chất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lượng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băng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thay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đổi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bằng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Adaptive bitrate streaming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hoặc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Scalable video coding</a:t>
            </a:r>
          </a:p>
          <a:p>
            <a:pPr>
              <a:buFontTx/>
              <a:buChar char="-"/>
            </a:pPr>
            <a:endParaRPr lang="en-US" b="1" dirty="0"/>
          </a:p>
        </p:txBody>
      </p:sp>
      <p:pic>
        <p:nvPicPr>
          <p:cNvPr id="4" name="Hình ảnh 3">
            <a:extLst>
              <a:ext uri="{FF2B5EF4-FFF2-40B4-BE49-F238E27FC236}">
                <a16:creationId xmlns:a16="http://schemas.microsoft.com/office/drawing/2014/main" id="{F1F635F0-E684-4AA8-84D7-2A3A8530E4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2200" y="700479"/>
            <a:ext cx="4173595" cy="2586822"/>
          </a:xfrm>
          <a:prstGeom prst="rect">
            <a:avLst/>
          </a:prstGeom>
        </p:spPr>
      </p:pic>
      <p:pic>
        <p:nvPicPr>
          <p:cNvPr id="5" name="Hình ảnh 4">
            <a:extLst>
              <a:ext uri="{FF2B5EF4-FFF2-40B4-BE49-F238E27FC236}">
                <a16:creationId xmlns:a16="http://schemas.microsoft.com/office/drawing/2014/main" id="{C5BA9F37-3FA2-469C-9BBE-2B7E24F95E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6917" y="3429000"/>
            <a:ext cx="5728234" cy="1722945"/>
          </a:xfrm>
          <a:prstGeom prst="rect">
            <a:avLst/>
          </a:prstGeom>
        </p:spPr>
      </p:pic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E564BEDB-7650-4C7A-836F-45A3AE8F797C}"/>
              </a:ext>
            </a:extLst>
          </p:cNvPr>
          <p:cNvSpPr txBox="1"/>
          <p:nvPr/>
        </p:nvSpPr>
        <p:spPr>
          <a:xfrm>
            <a:off x="8539992" y="3848232"/>
            <a:ext cx="1082179" cy="857992"/>
          </a:xfrm>
          <a:prstGeom prst="rect">
            <a:avLst/>
          </a:prstGeom>
          <a:solidFill>
            <a:srgbClr val="3399FF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5807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ình chữ nhật 3">
            <a:extLst>
              <a:ext uri="{FF2B5EF4-FFF2-40B4-BE49-F238E27FC236}">
                <a16:creationId xmlns:a16="http://schemas.microsoft.com/office/drawing/2014/main" id="{E41ACBA3-F975-4AE0-A664-24A1C11F3E73}"/>
              </a:ext>
            </a:extLst>
          </p:cNvPr>
          <p:cNvSpPr/>
          <p:nvPr/>
        </p:nvSpPr>
        <p:spPr>
          <a:xfrm>
            <a:off x="677863" y="1595654"/>
            <a:ext cx="1008521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4.2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tương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lai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Tx/>
              <a:buChar char="-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Thêm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âm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thanh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tăng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trải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nghiệm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Tx/>
              <a:buChar char="-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Bảo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mật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cuộc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gọi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bằng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mã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hóa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iêu đề 1">
            <a:extLst>
              <a:ext uri="{FF2B5EF4-FFF2-40B4-BE49-F238E27FC236}">
                <a16:creationId xmlns:a16="http://schemas.microsoft.com/office/drawing/2014/main" id="{E6AF34D1-0B52-47E7-9E44-2642267C3C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863" y="609600"/>
            <a:ext cx="8596312" cy="824917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Định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hướng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tương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lại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74" name="Picture 2" descr="Cuộc gọi của bạn được giữ bí mật bằng mã hóa hai đầu - Google Duo Trợ giúp">
            <a:extLst>
              <a:ext uri="{FF2B5EF4-FFF2-40B4-BE49-F238E27FC236}">
                <a16:creationId xmlns:a16="http://schemas.microsoft.com/office/drawing/2014/main" id="{83124CD5-528A-433C-9B08-18D21C2ADD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3845308"/>
            <a:ext cx="5430416" cy="1939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omment Messenger compte devenir plus fun et plus engageant, pour ses  utilisateurs... et les marques">
            <a:extLst>
              <a:ext uri="{FF2B5EF4-FFF2-40B4-BE49-F238E27FC236}">
                <a16:creationId xmlns:a16="http://schemas.microsoft.com/office/drawing/2014/main" id="{43CD4615-A3A9-4C5E-9A47-24039FFE73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0842" y="2585162"/>
            <a:ext cx="5068002" cy="3367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59919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hỗ dành sẵn cho Nội dung 8">
            <a:extLst>
              <a:ext uri="{FF2B5EF4-FFF2-40B4-BE49-F238E27FC236}">
                <a16:creationId xmlns:a16="http://schemas.microsoft.com/office/drawing/2014/main" id="{1B9C1D23-9D54-442D-B520-CCF49BFC6CA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76" b="1052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3283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B5F7E3B-C5F1-40E0-A491-558BAFBC1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241804" y="1460500"/>
            <a:ext cx="0" cy="3937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êu đề 1">
            <a:extLst>
              <a:ext uri="{FF2B5EF4-FFF2-40B4-BE49-F238E27FC236}">
                <a16:creationId xmlns:a16="http://schemas.microsoft.com/office/drawing/2014/main" id="{78440200-4DD8-4DB9-B2B3-D0A8C78C97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739" y="1343608"/>
            <a:ext cx="3115087" cy="3937000"/>
          </a:xfrm>
        </p:spPr>
        <p:txBody>
          <a:bodyPr anchor="ctr">
            <a:normAutofit/>
          </a:bodyPr>
          <a:lstStyle/>
          <a:p>
            <a:r>
              <a:rPr lang="en-US" sz="55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Nội</a:t>
            </a:r>
            <a:r>
              <a:rPr lang="en-US" sz="5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dung</a:t>
            </a: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A86C9C6D-A194-4A9E-B7C1-C880925969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4" y="816638"/>
            <a:ext cx="5926617" cy="5224724"/>
          </a:xfrm>
        </p:spPr>
        <p:txBody>
          <a:bodyPr anchor="ctr">
            <a:normAutofit/>
          </a:bodyPr>
          <a:lstStyle/>
          <a:p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Giới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thiệu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tích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video streaming</a:t>
            </a:r>
          </a:p>
          <a:p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Xây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dựng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video streaming</a:t>
            </a:r>
          </a:p>
          <a:p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đạt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Định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hướng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tương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lai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00478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7">
            <a:extLst>
              <a:ext uri="{FF2B5EF4-FFF2-40B4-BE49-F238E27FC236}">
                <a16:creationId xmlns:a16="http://schemas.microsoft.com/office/drawing/2014/main" id="{8DF4D7F6-81B5-452A-9CE6-76D81F91D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êu đề 1">
            <a:extLst>
              <a:ext uri="{FF2B5EF4-FFF2-40B4-BE49-F238E27FC236}">
                <a16:creationId xmlns:a16="http://schemas.microsoft.com/office/drawing/2014/main" id="{39510724-3AF1-4091-AEEE-CD1C89542D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4083" y="255037"/>
            <a:ext cx="8596668" cy="678024"/>
          </a:xfrm>
        </p:spPr>
        <p:txBody>
          <a:bodyPr>
            <a:norm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Giới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thiệu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Đặt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vấn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4600514D-20FB-4559-97DC-D1DC39E6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266F638A-E405-4AC0-B984-72E5813B0D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38534" y="3818467"/>
            <a:ext cx="4450292" cy="3039533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D1CBE93-B17D-4509-843C-82287C3803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134600" y="0"/>
            <a:ext cx="1727200" cy="6858000"/>
          </a:xfrm>
          <a:prstGeom prst="line">
            <a:avLst/>
          </a:prstGeom>
          <a:ln w="15875" cap="sq">
            <a:solidFill>
              <a:schemeClr val="accent2"/>
            </a:solidFill>
            <a:bevel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E6277B4-6A43-48AB-89B2-3442221619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Chỗ dành sẵn cho Nội dung 2">
            <a:extLst>
              <a:ext uri="{FF2B5EF4-FFF2-40B4-BE49-F238E27FC236}">
                <a16:creationId xmlns:a16="http://schemas.microsoft.com/office/drawing/2014/main" id="{36631381-A6D6-4F77-883E-E66F566D7B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3001" y="3878594"/>
            <a:ext cx="4640946" cy="1225252"/>
          </a:xfrm>
          <a:ln>
            <a:solidFill>
              <a:srgbClr val="FF000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vi-V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Theo </a:t>
            </a:r>
            <a:r>
              <a:rPr lang="vi-VN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vi-V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kê </a:t>
            </a:r>
            <a:r>
              <a:rPr lang="vi-VN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vi-V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NDP </a:t>
            </a:r>
            <a:r>
              <a:rPr lang="vi-VN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Group</a:t>
            </a:r>
            <a:r>
              <a:rPr lang="vi-V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vi-VN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vi-V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r>
              <a:rPr lang="vi-V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trên </a:t>
            </a:r>
            <a:r>
              <a:rPr lang="vi-VN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toàn</a:t>
            </a:r>
            <a:r>
              <a:rPr lang="vi-V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thế</a:t>
            </a:r>
            <a:r>
              <a:rPr lang="vi-V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giới</a:t>
            </a:r>
            <a:r>
              <a:rPr lang="vi-V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đang </a:t>
            </a:r>
            <a:r>
              <a:rPr lang="vi-VN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vi-V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vi-V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tác</a:t>
            </a:r>
            <a:r>
              <a:rPr lang="vi-V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vụ</a:t>
            </a:r>
            <a:r>
              <a:rPr lang="vi-V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video</a:t>
            </a:r>
            <a:r>
              <a:rPr lang="vi-V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call</a:t>
            </a:r>
            <a:r>
              <a:rPr lang="vi-V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trên </a:t>
            </a:r>
            <a:r>
              <a:rPr lang="vi-VN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smartphone</a:t>
            </a:r>
            <a:r>
              <a:rPr lang="vi-V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vi-V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tỷ</a:t>
            </a:r>
            <a:r>
              <a:rPr lang="vi-V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lệ</a:t>
            </a:r>
            <a:r>
              <a:rPr lang="vi-V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tăng 14% </a:t>
            </a:r>
            <a:r>
              <a:rPr lang="vi-VN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vi-V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năm. </a:t>
            </a:r>
            <a:r>
              <a:rPr lang="vi-VN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vi-V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khảo</a:t>
            </a:r>
            <a:r>
              <a:rPr lang="vi-V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sát</a:t>
            </a:r>
            <a:r>
              <a:rPr lang="vi-V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khác</a:t>
            </a:r>
            <a:r>
              <a:rPr lang="vi-V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vi-V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Wechat</a:t>
            </a:r>
            <a:r>
              <a:rPr lang="vi-V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còn</a:t>
            </a:r>
            <a:r>
              <a:rPr lang="vi-V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cho </a:t>
            </a:r>
            <a:r>
              <a:rPr lang="vi-VN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thấy</a:t>
            </a:r>
            <a:r>
              <a:rPr lang="vi-V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vi-V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đến</a:t>
            </a:r>
            <a:r>
              <a:rPr lang="vi-V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100 </a:t>
            </a:r>
            <a:r>
              <a:rPr lang="vi-VN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triệu</a:t>
            </a:r>
            <a:r>
              <a:rPr lang="vi-V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cuộc</a:t>
            </a:r>
            <a:r>
              <a:rPr lang="vi-V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gọi</a:t>
            </a:r>
            <a:r>
              <a:rPr lang="vi-V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vi-V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ngày</a:t>
            </a:r>
            <a:r>
              <a:rPr lang="vi-V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trên </a:t>
            </a:r>
            <a:r>
              <a:rPr lang="vi-VN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vi-V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vi-V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này</a:t>
            </a:r>
            <a:r>
              <a:rPr lang="vi-V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cùng</a:t>
            </a:r>
            <a:r>
              <a:rPr lang="vi-V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tỷ</a:t>
            </a:r>
            <a:r>
              <a:rPr lang="vi-V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lệ</a:t>
            </a:r>
            <a:r>
              <a:rPr lang="vi-V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tăng </a:t>
            </a:r>
            <a:r>
              <a:rPr lang="vi-VN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trưởng</a:t>
            </a:r>
            <a:r>
              <a:rPr lang="vi-V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180% </a:t>
            </a:r>
            <a:r>
              <a:rPr lang="vi-VN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mỗi</a:t>
            </a:r>
            <a:r>
              <a:rPr lang="vi-V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năm.</a:t>
            </a:r>
            <a:endParaRPr 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Rectangle 27">
            <a:extLst>
              <a:ext uri="{FF2B5EF4-FFF2-40B4-BE49-F238E27FC236}">
                <a16:creationId xmlns:a16="http://schemas.microsoft.com/office/drawing/2014/main" id="{27B538D5-95DB-47ED-9CB4-34AE5BF78E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25641" y="0"/>
            <a:ext cx="1766359" cy="6858000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050" name="Picture 2" descr="Gọi Video Call là gì? Nếu máy không trang bị sẵn thì gọi như thế nào? -  Thegioididong.com">
            <a:extLst>
              <a:ext uri="{FF2B5EF4-FFF2-40B4-BE49-F238E27FC236}">
                <a16:creationId xmlns:a16="http://schemas.microsoft.com/office/drawing/2014/main" id="{1BD3E3E9-C763-4F67-9D9D-EE367B8EB6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118" y="1168686"/>
            <a:ext cx="4198548" cy="2260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Xử lý 5 lỗi thường gặp trên ứng dụng Zoom - Chọn giá đúng">
            <a:extLst>
              <a:ext uri="{FF2B5EF4-FFF2-40B4-BE49-F238E27FC236}">
                <a16:creationId xmlns:a16="http://schemas.microsoft.com/office/drawing/2014/main" id="{B622F3C4-C016-4CF0-A973-3B25655DF4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0322" y="1511366"/>
            <a:ext cx="3699415" cy="2080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t's time for Zoom to look at the bigger picture | Zoom | The Guardian">
            <a:extLst>
              <a:ext uri="{FF2B5EF4-FFF2-40B4-BE49-F238E27FC236}">
                <a16:creationId xmlns:a16="http://schemas.microsoft.com/office/drawing/2014/main" id="{DECDD76B-B8BC-4EA8-8BE4-F393335391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7682" y="3679621"/>
            <a:ext cx="4224278" cy="2534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28498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A91AD9B4-A679-4750-AFDD-BF0EA97F28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746" y="609600"/>
            <a:ext cx="3729076" cy="132080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tích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b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2.1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toán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cần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giải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quyết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Chỗ dành sẵn cho Nội dung 6">
            <a:extLst>
              <a:ext uri="{FF2B5EF4-FFF2-40B4-BE49-F238E27FC236}">
                <a16:creationId xmlns:a16="http://schemas.microsoft.com/office/drawing/2014/main" id="{1F947297-1562-47A9-BC96-9BD5E784B4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2670" y="2132597"/>
            <a:ext cx="3720916" cy="3560733"/>
          </a:xfrm>
        </p:spPr>
        <p:txBody>
          <a:bodyPr>
            <a:normAutofit/>
          </a:bodyPr>
          <a:lstStyle/>
          <a:p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toán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 : Khi 2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muốn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gọi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nhau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làm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sao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biết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địa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chỉ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nhau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?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9" name="Hình ảnh 8">
            <a:extLst>
              <a:ext uri="{FF2B5EF4-FFF2-40B4-BE49-F238E27FC236}">
                <a16:creationId xmlns:a16="http://schemas.microsoft.com/office/drawing/2014/main" id="{1B885615-AE73-41C4-AEA4-8FBE1C79FA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8555" y="772553"/>
            <a:ext cx="6665117" cy="1360044"/>
          </a:xfrm>
          <a:prstGeom prst="rect">
            <a:avLst/>
          </a:prstGeom>
        </p:spPr>
      </p:pic>
      <p:pic>
        <p:nvPicPr>
          <p:cNvPr id="10" name="Hình ảnh 9">
            <a:extLst>
              <a:ext uri="{FF2B5EF4-FFF2-40B4-BE49-F238E27FC236}">
                <a16:creationId xmlns:a16="http://schemas.microsoft.com/office/drawing/2014/main" id="{6107A2CF-1261-4B83-B864-CBA94E3F26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3160" y="2356532"/>
            <a:ext cx="6450512" cy="4297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751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96EBBBB4-CD18-420C-A3E6-CFC36E66C8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827" y="2151258"/>
            <a:ext cx="3950650" cy="3880773"/>
          </a:xfrm>
        </p:spPr>
        <p:txBody>
          <a:bodyPr/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toán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2: Khi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biết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địa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chỉ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nhau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chọn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đường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như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thế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nào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tối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ưu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nhất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? </a:t>
            </a:r>
          </a:p>
          <a:p>
            <a:endParaRPr lang="en-US" dirty="0"/>
          </a:p>
        </p:txBody>
      </p:sp>
      <p:sp>
        <p:nvSpPr>
          <p:cNvPr id="4" name="Tiêu đề 1">
            <a:extLst>
              <a:ext uri="{FF2B5EF4-FFF2-40B4-BE49-F238E27FC236}">
                <a16:creationId xmlns:a16="http://schemas.microsoft.com/office/drawing/2014/main" id="{99BA07B5-28C1-4DD8-8635-B362022618AC}"/>
              </a:ext>
            </a:extLst>
          </p:cNvPr>
          <p:cNvSpPr txBox="1">
            <a:spLocks/>
          </p:cNvSpPr>
          <p:nvPr/>
        </p:nvSpPr>
        <p:spPr>
          <a:xfrm>
            <a:off x="676746" y="609600"/>
            <a:ext cx="3729076" cy="132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lnSpc>
                <a:spcPct val="90000"/>
              </a:lnSpc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tích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b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2.1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toán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cần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giải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quyết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Hình ảnh 4">
            <a:extLst>
              <a:ext uri="{FF2B5EF4-FFF2-40B4-BE49-F238E27FC236}">
                <a16:creationId xmlns:a16="http://schemas.microsoft.com/office/drawing/2014/main" id="{97B599EC-2B6C-4F56-814F-7A816224A1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827" y="3181741"/>
            <a:ext cx="4833257" cy="2416628"/>
          </a:xfrm>
          <a:prstGeom prst="rect">
            <a:avLst/>
          </a:prstGeom>
        </p:spPr>
      </p:pic>
      <p:pic>
        <p:nvPicPr>
          <p:cNvPr id="6" name="Hình ảnh 5">
            <a:extLst>
              <a:ext uri="{FF2B5EF4-FFF2-40B4-BE49-F238E27FC236}">
                <a16:creationId xmlns:a16="http://schemas.microsoft.com/office/drawing/2014/main" id="{501F19D7-5590-4F06-8DB5-027CB85D8F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5626" y="68170"/>
            <a:ext cx="4481107" cy="3360830"/>
          </a:xfrm>
          <a:prstGeom prst="rect">
            <a:avLst/>
          </a:prstGeom>
        </p:spPr>
      </p:pic>
      <p:pic>
        <p:nvPicPr>
          <p:cNvPr id="7" name="Hình ảnh 6">
            <a:extLst>
              <a:ext uri="{FF2B5EF4-FFF2-40B4-BE49-F238E27FC236}">
                <a16:creationId xmlns:a16="http://schemas.microsoft.com/office/drawing/2014/main" id="{8ACA1AE1-AE36-44CF-8197-024E1734DE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5394" y="3550298"/>
            <a:ext cx="5086777" cy="3052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991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1" descr="Diagram&#10;&#10;Description automatically generated">
            <a:extLst>
              <a:ext uri="{FF2B5EF4-FFF2-40B4-BE49-F238E27FC236}">
                <a16:creationId xmlns:a16="http://schemas.microsoft.com/office/drawing/2014/main" id="{F61288B5-7128-449E-A484-763F83AE3739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6663" y="540585"/>
            <a:ext cx="7145253" cy="5776829"/>
          </a:xfrm>
          <a:prstGeom prst="rect">
            <a:avLst/>
          </a:prstGeom>
        </p:spPr>
      </p:pic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4E932D7B-F9EC-4AEE-B50E-764904222A7D}"/>
              </a:ext>
            </a:extLst>
          </p:cNvPr>
          <p:cNvSpPr txBox="1"/>
          <p:nvPr/>
        </p:nvSpPr>
        <p:spPr>
          <a:xfrm>
            <a:off x="536895" y="2004969"/>
            <a:ext cx="3858936" cy="25699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gồm</a:t>
            </a:r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285750" indent="-285750">
              <a:buFontTx/>
              <a:buChar char="-"/>
            </a:pPr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Server: </a:t>
            </a:r>
            <a:r>
              <a:rPr lang="en-US" sz="2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máy</a:t>
            </a:r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chủ</a:t>
            </a:r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gồm</a:t>
            </a:r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 </a:t>
            </a:r>
            <a:r>
              <a:rPr lang="en-US" sz="2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chính</a:t>
            </a:r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Signaling Server, Turn Server. </a:t>
            </a:r>
          </a:p>
          <a:p>
            <a:endParaRPr lang="en-US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Tx/>
              <a:buChar char="-"/>
            </a:pPr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Mobile app (iOS, Android), Desktop app (Java app)</a:t>
            </a:r>
          </a:p>
        </p:txBody>
      </p:sp>
      <p:sp>
        <p:nvSpPr>
          <p:cNvPr id="7" name="Tiêu đề 1">
            <a:extLst>
              <a:ext uri="{FF2B5EF4-FFF2-40B4-BE49-F238E27FC236}">
                <a16:creationId xmlns:a16="http://schemas.microsoft.com/office/drawing/2014/main" id="{31D794EA-A2B8-4FF2-B34E-D8D2DBCEC5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77863" y="609600"/>
            <a:ext cx="8596312" cy="132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lnSpc>
                <a:spcPct val="90000"/>
              </a:lnSpc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tích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b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2.2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video streaming</a:t>
            </a:r>
          </a:p>
        </p:txBody>
      </p:sp>
    </p:spTree>
    <p:extLst>
      <p:ext uri="{BB962C8B-B14F-4D97-AF65-F5344CB8AC3E}">
        <p14:creationId xmlns:p14="http://schemas.microsoft.com/office/powerpoint/2010/main" val="5870713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E4275385-296E-40C9-833D-516B1F5C14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66" y="276459"/>
            <a:ext cx="8596668" cy="774583"/>
          </a:xfrm>
        </p:spPr>
        <p:txBody>
          <a:bodyPr/>
          <a:lstStyle/>
          <a:p>
            <a:r>
              <a:rPr lang="en-US" dirty="0"/>
              <a:t>3. </a:t>
            </a:r>
            <a:r>
              <a:rPr lang="en-US" dirty="0" err="1"/>
              <a:t>Xây</a:t>
            </a:r>
            <a:r>
              <a:rPr lang="en-US" dirty="0"/>
              <a:t> </a:t>
            </a:r>
            <a:r>
              <a:rPr lang="en-US" dirty="0" err="1"/>
              <a:t>dựng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 video streaming</a:t>
            </a: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42559AFF-3357-441A-91C3-B0F01CA550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66" y="999070"/>
            <a:ext cx="3578095" cy="5074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3.1 </a:t>
            </a:r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ký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 </a:t>
            </a:r>
            <a:r>
              <a:rPr lang="en-US" dirty="0" err="1"/>
              <a:t>người</a:t>
            </a:r>
            <a:r>
              <a:rPr lang="en-US" dirty="0"/>
              <a:t> </a:t>
            </a:r>
            <a:r>
              <a:rPr lang="en-US" dirty="0" err="1"/>
              <a:t>dùng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Hình ảnh 4">
            <a:extLst>
              <a:ext uri="{FF2B5EF4-FFF2-40B4-BE49-F238E27FC236}">
                <a16:creationId xmlns:a16="http://schemas.microsoft.com/office/drawing/2014/main" id="{01569FD4-B7D3-4DCF-9FF5-484B900DDD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7911" y="1676425"/>
            <a:ext cx="1814406" cy="3928793"/>
          </a:xfrm>
          <a:prstGeom prst="rect">
            <a:avLst/>
          </a:prstGeom>
        </p:spPr>
      </p:pic>
      <p:sp>
        <p:nvSpPr>
          <p:cNvPr id="6" name="Hình Bầu dục 5">
            <a:extLst>
              <a:ext uri="{FF2B5EF4-FFF2-40B4-BE49-F238E27FC236}">
                <a16:creationId xmlns:a16="http://schemas.microsoft.com/office/drawing/2014/main" id="{DEDEB105-1AF4-4995-9F40-4D379EFA12D9}"/>
              </a:ext>
            </a:extLst>
          </p:cNvPr>
          <p:cNvSpPr/>
          <p:nvPr/>
        </p:nvSpPr>
        <p:spPr>
          <a:xfrm>
            <a:off x="4644459" y="2795246"/>
            <a:ext cx="1414070" cy="1046912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Signaling Server</a:t>
            </a:r>
          </a:p>
        </p:txBody>
      </p:sp>
      <p:cxnSp>
        <p:nvCxnSpPr>
          <p:cNvPr id="8" name="Đường kết nối Mũi tên Thẳng 7">
            <a:extLst>
              <a:ext uri="{FF2B5EF4-FFF2-40B4-BE49-F238E27FC236}">
                <a16:creationId xmlns:a16="http://schemas.microsoft.com/office/drawing/2014/main" id="{982169CE-A90B-44D4-9BA9-64742EB2B613}"/>
              </a:ext>
            </a:extLst>
          </p:cNvPr>
          <p:cNvCxnSpPr>
            <a:cxnSpLocks/>
            <a:stCxn id="5" idx="3"/>
            <a:endCxn id="6" idx="2"/>
          </p:cNvCxnSpPr>
          <p:nvPr/>
        </p:nvCxnSpPr>
        <p:spPr>
          <a:xfrm flipV="1">
            <a:off x="3272317" y="3318702"/>
            <a:ext cx="1372142" cy="3221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Hộp Văn bản 9">
            <a:extLst>
              <a:ext uri="{FF2B5EF4-FFF2-40B4-BE49-F238E27FC236}">
                <a16:creationId xmlns:a16="http://schemas.microsoft.com/office/drawing/2014/main" id="{D999E74A-B88D-4F54-B349-D61CF6CB7A8F}"/>
              </a:ext>
            </a:extLst>
          </p:cNvPr>
          <p:cNvSpPr txBox="1"/>
          <p:nvPr/>
        </p:nvSpPr>
        <p:spPr>
          <a:xfrm>
            <a:off x="3334925" y="3756866"/>
            <a:ext cx="1414069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đăng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nhập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gửi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tin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lên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server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lưu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lại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</p:txBody>
      </p:sp>
      <p:pic>
        <p:nvPicPr>
          <p:cNvPr id="12" name="Picture 21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FF96271-8353-4312-8AD1-A4294A7824F1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8242" y="1780077"/>
            <a:ext cx="1857492" cy="3721487"/>
          </a:xfrm>
          <a:prstGeom prst="rect">
            <a:avLst/>
          </a:prstGeom>
        </p:spPr>
      </p:pic>
      <p:cxnSp>
        <p:nvCxnSpPr>
          <p:cNvPr id="17" name="Đường kết nối Mũi tên Thẳng 16">
            <a:extLst>
              <a:ext uri="{FF2B5EF4-FFF2-40B4-BE49-F238E27FC236}">
                <a16:creationId xmlns:a16="http://schemas.microsoft.com/office/drawing/2014/main" id="{9A951BE3-8ABA-4F22-B6AC-FBDCACBFDA8B}"/>
              </a:ext>
            </a:extLst>
          </p:cNvPr>
          <p:cNvCxnSpPr>
            <a:cxnSpLocks/>
            <a:stCxn id="6" idx="6"/>
            <a:endCxn id="12" idx="1"/>
          </p:cNvCxnSpPr>
          <p:nvPr/>
        </p:nvCxnSpPr>
        <p:spPr>
          <a:xfrm>
            <a:off x="6058529" y="3318702"/>
            <a:ext cx="1499713" cy="3221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Hộp Văn bản 22">
            <a:extLst>
              <a:ext uri="{FF2B5EF4-FFF2-40B4-BE49-F238E27FC236}">
                <a16:creationId xmlns:a16="http://schemas.microsoft.com/office/drawing/2014/main" id="{7C5AF5EE-BFD7-46E1-8CB8-D38A1AD331B8}"/>
              </a:ext>
            </a:extLst>
          </p:cNvPr>
          <p:cNvSpPr txBox="1"/>
          <p:nvPr/>
        </p:nvSpPr>
        <p:spPr>
          <a:xfrm>
            <a:off x="6058529" y="3756866"/>
            <a:ext cx="15630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Gửi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tin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những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nối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nhau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(online)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máy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khách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495892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2C2C1F94-0405-4837-B22A-1504F8F5BF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863" y="1458396"/>
            <a:ext cx="2879242" cy="417057"/>
          </a:xfrm>
        </p:spPr>
        <p:txBody>
          <a:bodyPr/>
          <a:lstStyle/>
          <a:p>
            <a:r>
              <a:rPr lang="en-US" dirty="0"/>
              <a:t>3.2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nối</a:t>
            </a:r>
            <a:r>
              <a:rPr lang="en-US" dirty="0"/>
              <a:t> video call </a:t>
            </a:r>
          </a:p>
        </p:txBody>
      </p:sp>
      <p:sp>
        <p:nvSpPr>
          <p:cNvPr id="4" name="Tiêu đề 1">
            <a:extLst>
              <a:ext uri="{FF2B5EF4-FFF2-40B4-BE49-F238E27FC236}">
                <a16:creationId xmlns:a16="http://schemas.microsoft.com/office/drawing/2014/main" id="{07C90CE5-0ACA-42D5-B717-9EDAE29998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863" y="609600"/>
            <a:ext cx="8596312" cy="917196"/>
          </a:xfrm>
        </p:spPr>
        <p:txBody>
          <a:bodyPr/>
          <a:lstStyle/>
          <a:p>
            <a:r>
              <a:rPr lang="en-US" dirty="0"/>
              <a:t>3. </a:t>
            </a:r>
            <a:r>
              <a:rPr lang="en-US" dirty="0" err="1"/>
              <a:t>Xây</a:t>
            </a:r>
            <a:r>
              <a:rPr lang="en-US" dirty="0"/>
              <a:t> </a:t>
            </a:r>
            <a:r>
              <a:rPr lang="en-US" dirty="0" err="1"/>
              <a:t>dựng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 video streaming</a:t>
            </a:r>
          </a:p>
        </p:txBody>
      </p:sp>
      <p:pic>
        <p:nvPicPr>
          <p:cNvPr id="5" name="Hình ảnh 4">
            <a:extLst>
              <a:ext uri="{FF2B5EF4-FFF2-40B4-BE49-F238E27FC236}">
                <a16:creationId xmlns:a16="http://schemas.microsoft.com/office/drawing/2014/main" id="{04107F72-0FA1-4FC1-B24C-2AAA05EEAF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7927" y="2406932"/>
            <a:ext cx="1603930" cy="3473043"/>
          </a:xfrm>
          <a:prstGeom prst="rect">
            <a:avLst/>
          </a:prstGeom>
        </p:spPr>
      </p:pic>
      <p:pic>
        <p:nvPicPr>
          <p:cNvPr id="6" name="Picture 18" descr="Diagram&#10;&#10;Description automatically generated">
            <a:extLst>
              <a:ext uri="{FF2B5EF4-FFF2-40B4-BE49-F238E27FC236}">
                <a16:creationId xmlns:a16="http://schemas.microsoft.com/office/drawing/2014/main" id="{58B3A9BB-E805-4510-B930-8D5FAB5C90CA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458395"/>
            <a:ext cx="5560079" cy="4682346"/>
          </a:xfrm>
          <a:prstGeom prst="rect">
            <a:avLst/>
          </a:prstGeom>
        </p:spPr>
      </p:pic>
      <p:pic>
        <p:nvPicPr>
          <p:cNvPr id="7" name="Hình ảnh 6">
            <a:extLst>
              <a:ext uri="{FF2B5EF4-FFF2-40B4-BE49-F238E27FC236}">
                <a16:creationId xmlns:a16="http://schemas.microsoft.com/office/drawing/2014/main" id="{6C1DC4FB-9D6F-4B24-A75B-D9471B8D41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584" y="2357305"/>
            <a:ext cx="1847875" cy="3572299"/>
          </a:xfrm>
          <a:prstGeom prst="rect">
            <a:avLst/>
          </a:prstGeom>
        </p:spPr>
      </p:pic>
      <p:cxnSp>
        <p:nvCxnSpPr>
          <p:cNvPr id="9" name="Đường kết nối Mũi tên Thẳng 8">
            <a:extLst>
              <a:ext uri="{FF2B5EF4-FFF2-40B4-BE49-F238E27FC236}">
                <a16:creationId xmlns:a16="http://schemas.microsoft.com/office/drawing/2014/main" id="{E2C607B6-9204-41F7-B024-EF69ECB67419}"/>
              </a:ext>
            </a:extLst>
          </p:cNvPr>
          <p:cNvCxnSpPr>
            <a:stCxn id="7" idx="3"/>
            <a:endCxn id="5" idx="1"/>
          </p:cNvCxnSpPr>
          <p:nvPr/>
        </p:nvCxnSpPr>
        <p:spPr>
          <a:xfrm flipV="1">
            <a:off x="2736459" y="4143454"/>
            <a:ext cx="116146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Hộp Văn bản 11">
            <a:extLst>
              <a:ext uri="{FF2B5EF4-FFF2-40B4-BE49-F238E27FC236}">
                <a16:creationId xmlns:a16="http://schemas.microsoft.com/office/drawing/2014/main" id="{05723E90-7563-4F31-80BA-FDAD244BF329}"/>
              </a:ext>
            </a:extLst>
          </p:cNvPr>
          <p:cNvSpPr txBox="1"/>
          <p:nvPr/>
        </p:nvSpPr>
        <p:spPr>
          <a:xfrm>
            <a:off x="2733238" y="3777435"/>
            <a:ext cx="10557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Chấp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nhận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92390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24E06C23-698B-4975-8BAE-11E00C4C7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367004"/>
            <a:ext cx="8596668" cy="743339"/>
          </a:xfrm>
        </p:spPr>
        <p:txBody>
          <a:bodyPr/>
          <a:lstStyle/>
          <a:p>
            <a:r>
              <a:rPr lang="en-US" dirty="0"/>
              <a:t>4.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quả</a:t>
            </a:r>
            <a:r>
              <a:rPr lang="en-US" dirty="0"/>
              <a:t> </a:t>
            </a:r>
            <a:r>
              <a:rPr lang="en-US" dirty="0" err="1"/>
              <a:t>đạt</a:t>
            </a:r>
            <a:r>
              <a:rPr lang="en-US" dirty="0"/>
              <a:t> </a:t>
            </a:r>
            <a:r>
              <a:rPr lang="en-US" dirty="0" err="1"/>
              <a:t>được</a:t>
            </a:r>
            <a:endParaRPr lang="en-US" dirty="0"/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F0109B68-3AFD-4888-92ED-33B17DB61D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264850"/>
            <a:ext cx="8596668" cy="3880773"/>
          </a:xfrm>
        </p:spPr>
        <p:txBody>
          <a:bodyPr/>
          <a:lstStyle/>
          <a:p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Hoàn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video call 2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nhiều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(video demo)</a:t>
            </a:r>
          </a:p>
          <a:p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kỹ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thuật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Tx/>
              <a:buChar char="-"/>
            </a:pP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Chất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lượng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video HD</a:t>
            </a:r>
          </a:p>
          <a:p>
            <a:pPr>
              <a:buFontTx/>
              <a:buChar char="-"/>
            </a:pP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trễ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video: 0.3s +- 0.2s</a:t>
            </a:r>
          </a:p>
          <a:p>
            <a:pPr>
              <a:buFontTx/>
              <a:buChar char="-"/>
            </a:pP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trễ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audio: 2s+-1s</a:t>
            </a:r>
          </a:p>
          <a:p>
            <a:pPr>
              <a:buFontTx/>
              <a:buChar char="-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Frame rate: 10 +-1 fps</a:t>
            </a:r>
          </a:p>
          <a:p>
            <a:pPr marL="0" indent="0">
              <a:buNone/>
            </a:pPr>
            <a:endParaRPr lang="en-US" dirty="0"/>
          </a:p>
          <a:p>
            <a:pPr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821073"/>
      </p:ext>
    </p:extLst>
  </p:cSld>
  <p:clrMapOvr>
    <a:masterClrMapping/>
  </p:clrMapOvr>
</p:sld>
</file>

<file path=ppt/theme/theme1.xml><?xml version="1.0" encoding="utf-8"?>
<a:theme xmlns:a="http://schemas.openxmlformats.org/drawingml/2006/main" name="Mặt kim cương">
  <a:themeElements>
    <a:clrScheme name="Mặt kim cương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Mặt kim cương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ặt kim cương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184</TotalTime>
  <Words>556</Words>
  <Application>Microsoft Office PowerPoint</Application>
  <PresentationFormat>Màn hình rộng</PresentationFormat>
  <Paragraphs>54</Paragraphs>
  <Slides>12</Slides>
  <Notes>0</Notes>
  <HiddenSlides>0</HiddenSlides>
  <MMClips>0</MMClips>
  <ScaleCrop>false</ScaleCrop>
  <HeadingPairs>
    <vt:vector size="6" baseType="variant">
      <vt:variant>
        <vt:lpstr>Phông được Dùng</vt:lpstr>
      </vt:variant>
      <vt:variant>
        <vt:i4>5</vt:i4>
      </vt:variant>
      <vt:variant>
        <vt:lpstr>Chủ đề</vt:lpstr>
      </vt:variant>
      <vt:variant>
        <vt:i4>1</vt:i4>
      </vt:variant>
      <vt:variant>
        <vt:lpstr>Tiêu đề Bản chiếu</vt:lpstr>
      </vt:variant>
      <vt:variant>
        <vt:i4>12</vt:i4>
      </vt:variant>
    </vt:vector>
  </HeadingPairs>
  <TitlesOfParts>
    <vt:vector size="18" baseType="lpstr">
      <vt:lpstr>Arial</vt:lpstr>
      <vt:lpstr>Tahoma</vt:lpstr>
      <vt:lpstr>Times New Roman</vt:lpstr>
      <vt:lpstr>Trebuchet MS</vt:lpstr>
      <vt:lpstr>Wingdings 3</vt:lpstr>
      <vt:lpstr>Mặt kim cương</vt:lpstr>
      <vt:lpstr>Bản trình bày PowerPoint</vt:lpstr>
      <vt:lpstr>Nội dung</vt:lpstr>
      <vt:lpstr>1. Giới thiệu (Đặt vấn đề)</vt:lpstr>
      <vt:lpstr>2. Phân tích thiết kế hệ thống  2.1 Bài toán cần giải quyết</vt:lpstr>
      <vt:lpstr>Bản trình bày PowerPoint</vt:lpstr>
      <vt:lpstr>2. Phân tích thiết kế hệ thống  2.2 Thiết kế hệ thống video streaming</vt:lpstr>
      <vt:lpstr>3. Xây dựng hệ thống video streaming</vt:lpstr>
      <vt:lpstr>3. Xây dựng hệ thống video streaming</vt:lpstr>
      <vt:lpstr>4. Kết quả đạt được</vt:lpstr>
      <vt:lpstr>4. Định hướng phát triển trong tương lại</vt:lpstr>
      <vt:lpstr>4. Định hướng phát triển trong tương lại</vt:lpstr>
      <vt:lpstr>Bản trình bày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Bản trình bày PowerPoint</dc:title>
  <dc:creator>Vũ Hồng Việt</dc:creator>
  <cp:lastModifiedBy>Vũ Hồng Việt</cp:lastModifiedBy>
  <cp:revision>19</cp:revision>
  <dcterms:created xsi:type="dcterms:W3CDTF">2021-01-28T17:03:08Z</dcterms:created>
  <dcterms:modified xsi:type="dcterms:W3CDTF">2021-01-28T20:07:24Z</dcterms:modified>
</cp:coreProperties>
</file>